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8" r:id="rId1"/>
  </p:sldMasterIdLst>
  <p:notesMasterIdLst>
    <p:notesMasterId r:id="rId31"/>
  </p:notesMasterIdLst>
  <p:sldIdLst>
    <p:sldId id="318" r:id="rId2"/>
    <p:sldId id="259" r:id="rId3"/>
    <p:sldId id="314" r:id="rId4"/>
    <p:sldId id="303" r:id="rId5"/>
    <p:sldId id="280" r:id="rId6"/>
    <p:sldId id="263" r:id="rId7"/>
    <p:sldId id="292" r:id="rId8"/>
    <p:sldId id="273" r:id="rId9"/>
    <p:sldId id="339" r:id="rId10"/>
    <p:sldId id="341" r:id="rId11"/>
    <p:sldId id="327" r:id="rId12"/>
    <p:sldId id="328" r:id="rId13"/>
    <p:sldId id="329" r:id="rId14"/>
    <p:sldId id="322" r:id="rId15"/>
    <p:sldId id="325" r:id="rId16"/>
    <p:sldId id="323" r:id="rId17"/>
    <p:sldId id="332" r:id="rId18"/>
    <p:sldId id="330" r:id="rId19"/>
    <p:sldId id="340" r:id="rId20"/>
    <p:sldId id="331" r:id="rId21"/>
    <p:sldId id="337" r:id="rId22"/>
    <p:sldId id="338" r:id="rId23"/>
    <p:sldId id="319" r:id="rId24"/>
    <p:sldId id="320" r:id="rId25"/>
    <p:sldId id="333" r:id="rId26"/>
    <p:sldId id="334" r:id="rId27"/>
    <p:sldId id="267" r:id="rId28"/>
    <p:sldId id="305" r:id="rId29"/>
    <p:sldId id="25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14"/>
    <p:restoredTop sz="94699"/>
  </p:normalViewPr>
  <p:slideViewPr>
    <p:cSldViewPr snapToGrid="0">
      <p:cViewPr varScale="1">
        <p:scale>
          <a:sx n="160" d="100"/>
          <a:sy n="160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CDF4A-7520-8F45-B32D-3687CBC3AC43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A703F-BA5E-5D4A-848A-E1C527D38C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885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86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2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46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09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14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346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669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65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1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6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67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644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3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74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pic>
        <p:nvPicPr>
          <p:cNvPr id="6" name="Image 5" descr="Une image contenant texte, conception, Police, Graphique&#10;&#10;Description générée automatiquement">
            <a:extLst>
              <a:ext uri="{FF2B5EF4-FFF2-40B4-BE49-F238E27FC236}">
                <a16:creationId xmlns:a16="http://schemas.microsoft.com/office/drawing/2014/main" id="{06A69587-D8E0-1178-7A38-AE47EC8B9F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34668" y="609600"/>
            <a:ext cx="972764" cy="972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789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005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22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CA431D-274C-0744-9039-E63F2E68D5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08159EE-A010-3F4E-982F-233E357B4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8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  <p:sldLayoutId id="2147484150" r:id="rId12"/>
    <p:sldLayoutId id="2147484151" r:id="rId13"/>
    <p:sldLayoutId id="2147484152" r:id="rId14"/>
    <p:sldLayoutId id="2147484153" r:id="rId15"/>
    <p:sldLayoutId id="2147484154" r:id="rId16"/>
    <p:sldLayoutId id="21474841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70B7E-89F2-D549-3AE1-D89B98352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E0D67360-0A5C-7C98-5E65-C0BCBD9DD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17" y="3644383"/>
            <a:ext cx="7626868" cy="1746799"/>
          </a:xfrm>
          <a:prstGeom prst="rect">
            <a:avLst/>
          </a:prstGeom>
        </p:spPr>
      </p:pic>
      <p:pic>
        <p:nvPicPr>
          <p:cNvPr id="2" name="Image 1" descr="Une image contenant Police, texte, écriture manuscrite, calligraphie&#10;&#10;Description générée automatiquement">
            <a:extLst>
              <a:ext uri="{FF2B5EF4-FFF2-40B4-BE49-F238E27FC236}">
                <a16:creationId xmlns:a16="http://schemas.microsoft.com/office/drawing/2014/main" id="{6B9D2734-C455-87AD-ACB8-C3FB36C5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98" y="4073155"/>
            <a:ext cx="1211966" cy="88925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4" name="Image 3" descr="Une image contenant texte, Police, capture d’écran, violette&#10;&#10;Description générée automatiquement">
            <a:extLst>
              <a:ext uri="{FF2B5EF4-FFF2-40B4-BE49-F238E27FC236}">
                <a16:creationId xmlns:a16="http://schemas.microsoft.com/office/drawing/2014/main" id="{A80A9FCE-2810-B0F9-BFFC-9AE182608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117" y="1610336"/>
            <a:ext cx="7626868" cy="1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83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logo, symbole&#10;&#10;Description générée automatiquement">
            <a:extLst>
              <a:ext uri="{FF2B5EF4-FFF2-40B4-BE49-F238E27FC236}">
                <a16:creationId xmlns:a16="http://schemas.microsoft.com/office/drawing/2014/main" id="{04AF12BE-61B1-100B-2C2F-19E97D510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68" y="3084287"/>
            <a:ext cx="2247316" cy="1232399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5" name="Image 4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95BDE856-6B9C-CA2F-5F95-F575B5844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055" y="3179786"/>
            <a:ext cx="5518659" cy="94188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8A422D8-4E6B-5A00-6DDE-0335369A09F7}"/>
              </a:ext>
            </a:extLst>
          </p:cNvPr>
          <p:cNvSpPr txBox="1"/>
          <p:nvPr/>
        </p:nvSpPr>
        <p:spPr>
          <a:xfrm>
            <a:off x="1537568" y="1767365"/>
            <a:ext cx="224731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Confirmation : test</a:t>
            </a:r>
          </a:p>
        </p:txBody>
      </p:sp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6D296C26-8415-1ACC-81BB-BFA944887A04}"/>
              </a:ext>
            </a:extLst>
          </p:cNvPr>
          <p:cNvSpPr/>
          <p:nvPr/>
        </p:nvSpPr>
        <p:spPr>
          <a:xfrm>
            <a:off x="4293705" y="3538331"/>
            <a:ext cx="421419" cy="2226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38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capture d’écran, Graphique&#10;&#10;Description générée automatiquement">
            <a:extLst>
              <a:ext uri="{FF2B5EF4-FFF2-40B4-BE49-F238E27FC236}">
                <a16:creationId xmlns:a16="http://schemas.microsoft.com/office/drawing/2014/main" id="{A7E35B1B-1B2D-E695-97C9-3FB1B19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91" y="3277156"/>
            <a:ext cx="2670628" cy="1213922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pic>
        <p:nvPicPr>
          <p:cNvPr id="5" name="Image 4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689B99EB-FF1D-2216-35A9-A8A17D6D6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589" y="3430986"/>
            <a:ext cx="2504623" cy="812759"/>
          </a:xfrm>
          <a:prstGeom prst="rect">
            <a:avLst/>
          </a:prstGeom>
          <a:ln w="25400">
            <a:solidFill>
              <a:srgbClr val="0070C0"/>
            </a:solidFill>
          </a:ln>
          <a:effectLst>
            <a:softEdge rad="889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0F143CB-8F11-B2FF-5BF8-94D2E4041C5F}"/>
              </a:ext>
            </a:extLst>
          </p:cNvPr>
          <p:cNvSpPr txBox="1"/>
          <p:nvPr/>
        </p:nvSpPr>
        <p:spPr>
          <a:xfrm>
            <a:off x="1781091" y="2324420"/>
            <a:ext cx="808647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000" b="1" dirty="0"/>
              <a:t>Nombre d’enregistrements d’utilisateurs engagés (abonnés à la page)</a:t>
            </a:r>
          </a:p>
        </p:txBody>
      </p:sp>
      <p:pic>
        <p:nvPicPr>
          <p:cNvPr id="4" name="Image 3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875B07F5-0CFA-63E1-074D-76B4E3792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60" y="1616141"/>
            <a:ext cx="3673503" cy="46031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Image 7" descr="Une image contenant texte, Police, capture d’écran, rose&#10;&#10;Description générée automatiquement">
            <a:extLst>
              <a:ext uri="{FF2B5EF4-FFF2-40B4-BE49-F238E27FC236}">
                <a16:creationId xmlns:a16="http://schemas.microsoft.com/office/drawing/2014/main" id="{1E607C89-2EAC-5352-D826-94EEDCB82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082" y="3428999"/>
            <a:ext cx="3299800" cy="81275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71768DE-3299-FD66-E19E-9BB73BD84FA0}"/>
              </a:ext>
            </a:extLst>
          </p:cNvPr>
          <p:cNvSpPr txBox="1"/>
          <p:nvPr/>
        </p:nvSpPr>
        <p:spPr>
          <a:xfrm>
            <a:off x="1701578" y="5139152"/>
            <a:ext cx="942230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fr-FR" u="sng" dirty="0"/>
              <a:t>Point clé</a:t>
            </a:r>
            <a:r>
              <a:rPr lang="fr-FR" dirty="0"/>
              <a:t> : Avec près de 4.7 millions d’utilisateurs engagés, la page démontre une forte capacité</a:t>
            </a:r>
          </a:p>
          <a:p>
            <a:r>
              <a:rPr lang="fr-FR" dirty="0"/>
              <a:t> à captiver son audience. </a:t>
            </a:r>
          </a:p>
        </p:txBody>
      </p:sp>
    </p:spTree>
    <p:extLst>
      <p:ext uri="{BB962C8B-B14F-4D97-AF65-F5344CB8AC3E}">
        <p14:creationId xmlns:p14="http://schemas.microsoft.com/office/powerpoint/2010/main" val="45931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8704F0-FB98-737C-A611-2CAB477DC990}"/>
              </a:ext>
            </a:extLst>
          </p:cNvPr>
          <p:cNvSpPr txBox="1"/>
          <p:nvPr/>
        </p:nvSpPr>
        <p:spPr>
          <a:xfrm>
            <a:off x="1417319" y="1655102"/>
            <a:ext cx="6923599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2. Portée moyenne des posts de la page sur la période donnée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135556-9305-2BE9-9E6A-7E8DA1FEF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42" y="2787288"/>
            <a:ext cx="8465357" cy="910069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Image 5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38E1926D-C2F9-B6F4-E8A7-32E74C6A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71" y="4473558"/>
            <a:ext cx="1741485" cy="729340"/>
          </a:xfrm>
          <a:prstGeom prst="rect">
            <a:avLst/>
          </a:prstGeom>
          <a:ln w="25400">
            <a:solidFill>
              <a:srgbClr val="0070C0"/>
            </a:solidFill>
          </a:ln>
          <a:effectLst>
            <a:softEdge rad="0"/>
          </a:effectLst>
        </p:spPr>
      </p:pic>
      <p:pic>
        <p:nvPicPr>
          <p:cNvPr id="5" name="Image 4" descr="Une image contenant texte, Police, capture d’écran, rose&#10;&#10;Description générée automatiquement">
            <a:extLst>
              <a:ext uri="{FF2B5EF4-FFF2-40B4-BE49-F238E27FC236}">
                <a16:creationId xmlns:a16="http://schemas.microsoft.com/office/drawing/2014/main" id="{9B27F877-58C4-913F-B204-532D830F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693" y="4396776"/>
            <a:ext cx="3703985" cy="9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5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0AFBC00-0AE5-C13E-F828-F961BC01410A}"/>
              </a:ext>
            </a:extLst>
          </p:cNvPr>
          <p:cNvSpPr txBox="1"/>
          <p:nvPr/>
        </p:nvSpPr>
        <p:spPr>
          <a:xfrm>
            <a:off x="1381066" y="1742070"/>
            <a:ext cx="701551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3. Taux d’engagement moyen sur la page sur la période donnée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8677C7-5522-BF7E-2CF6-281ED684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066" y="2789771"/>
            <a:ext cx="9652431" cy="1082515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pic>
        <p:nvPicPr>
          <p:cNvPr id="6" name="Image 5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B8ADDF47-1F30-9F2B-51EF-54CFB192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250" y="4519877"/>
            <a:ext cx="2924870" cy="743337"/>
          </a:xfrm>
          <a:prstGeom prst="rect">
            <a:avLst/>
          </a:prstGeom>
          <a:ln w="25400">
            <a:solidFill>
              <a:srgbClr val="0070C0"/>
            </a:solidFill>
          </a:ln>
          <a:effectLst>
            <a:softEdge rad="0"/>
          </a:effectLst>
        </p:spPr>
      </p:pic>
      <p:pic>
        <p:nvPicPr>
          <p:cNvPr id="5" name="Image 4" descr="Une image contenant texte, Police, capture d’écran, rose&#10;&#10;Description générée automatiquement">
            <a:extLst>
              <a:ext uri="{FF2B5EF4-FFF2-40B4-BE49-F238E27FC236}">
                <a16:creationId xmlns:a16="http://schemas.microsoft.com/office/drawing/2014/main" id="{FED168D9-87A7-EDEC-85F4-03F2E3C6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4519877"/>
            <a:ext cx="3813750" cy="9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107A9168-FFD8-8169-7AA8-3E143235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525" y="2969670"/>
            <a:ext cx="1968302" cy="2813389"/>
          </a:xfrm>
          <a:prstGeom prst="rect">
            <a:avLst/>
          </a:prstGeom>
          <a:ln w="25400">
            <a:solidFill>
              <a:srgbClr val="0070C0"/>
            </a:solidFill>
          </a:ln>
          <a:effectLst>
            <a:softEdge rad="0"/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13EB7A6-0FF1-3F37-5C45-C40FF7092BE7}"/>
              </a:ext>
            </a:extLst>
          </p:cNvPr>
          <p:cNvSpPr txBox="1"/>
          <p:nvPr/>
        </p:nvSpPr>
        <p:spPr>
          <a:xfrm>
            <a:off x="1460516" y="2150508"/>
            <a:ext cx="752445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4. Les 10 premiers codes pays (au vu du nombre maximum de fans) </a:t>
            </a:r>
          </a:p>
        </p:txBody>
      </p:sp>
      <p:pic>
        <p:nvPicPr>
          <p:cNvPr id="9" name="Image 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D469BFF-F1CF-3A08-A692-375AE84F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92" y="3139510"/>
            <a:ext cx="5369718" cy="1287476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A0EAEE-B1C7-7C34-A0C2-7897B54C9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172" y="1510134"/>
            <a:ext cx="3853543" cy="359358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291098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79F8B1E-9722-DA0A-C15C-5FDC7944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350" y="2759579"/>
            <a:ext cx="3978202" cy="2303170"/>
          </a:xfrm>
          <a:prstGeom prst="rect">
            <a:avLst/>
          </a:prstGeom>
          <a:ln w="25400">
            <a:solidFill>
              <a:srgbClr val="0070C0"/>
            </a:solidFill>
          </a:ln>
          <a:effectLst>
            <a:softEdge rad="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61A3F90-26C7-9A2A-DA15-8CECDBF690EA}"/>
              </a:ext>
            </a:extLst>
          </p:cNvPr>
          <p:cNvSpPr txBox="1"/>
          <p:nvPr/>
        </p:nvSpPr>
        <p:spPr>
          <a:xfrm>
            <a:off x="914400" y="1611938"/>
            <a:ext cx="1020152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5. Les 10 premiers codes pays </a:t>
            </a:r>
            <a:r>
              <a:rPr lang="fr-FR" b="1" dirty="0"/>
              <a:t>(au vu du taux de pénétration : % d’habitants d’un pays qui sont fans)</a:t>
            </a:r>
          </a:p>
        </p:txBody>
      </p:sp>
      <p:pic>
        <p:nvPicPr>
          <p:cNvPr id="11" name="Image 10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EF048240-BB4C-E9FC-36E1-A44D33D2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54" y="2759579"/>
            <a:ext cx="5684760" cy="2174108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9464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A9130CFA-96A2-EDB1-9960-AD06D5C37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90779"/>
            <a:ext cx="4928369" cy="2566251"/>
          </a:xfrm>
          <a:prstGeom prst="rect">
            <a:avLst/>
          </a:prstGeom>
          <a:ln w="25400">
            <a:solidFill>
              <a:srgbClr val="0070C0"/>
            </a:solidFill>
          </a:ln>
          <a:effectLst>
            <a:softEdge rad="0"/>
          </a:effectLst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FD9E5061-1BD1-104B-B034-5662109C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33" y="2490779"/>
            <a:ext cx="4297768" cy="2900205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0ED294-B7F9-AF77-F8CE-011CE224A936}"/>
              </a:ext>
            </a:extLst>
          </p:cNvPr>
          <p:cNvSpPr txBox="1"/>
          <p:nvPr/>
        </p:nvSpPr>
        <p:spPr>
          <a:xfrm>
            <a:off x="1231033" y="1607772"/>
            <a:ext cx="2601495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6. Statistiques par ville</a:t>
            </a:r>
          </a:p>
        </p:txBody>
      </p:sp>
    </p:spTree>
    <p:extLst>
      <p:ext uri="{BB962C8B-B14F-4D97-AF65-F5344CB8AC3E}">
        <p14:creationId xmlns:p14="http://schemas.microsoft.com/office/powerpoint/2010/main" val="1902063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5B69256-80EB-66BD-8CB0-8453AD1A97FF}"/>
              </a:ext>
            </a:extLst>
          </p:cNvPr>
          <p:cNvSpPr txBox="1"/>
          <p:nvPr/>
        </p:nvSpPr>
        <p:spPr>
          <a:xfrm>
            <a:off x="1640763" y="2206495"/>
            <a:ext cx="5329835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/>
              <a:t>7. Répartition des fans de la page par tranche </a:t>
            </a:r>
            <a:r>
              <a:rPr lang="fr-FR" sz="2000" b="1" dirty="0"/>
              <a:t>d’âge</a:t>
            </a:r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EBDAFAD3-6D1B-96BA-93C4-6C289ABB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19" y="3108063"/>
            <a:ext cx="3149600" cy="2070100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Image 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C5016CCD-9BDD-165F-797A-F1AA42D8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02" y="3429000"/>
            <a:ext cx="3505200" cy="24384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3D222F-B328-7309-249E-A352E6C40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763" y="1530542"/>
            <a:ext cx="3724933" cy="36489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588DE9-940B-BACB-E268-4DAA2FB0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702" y="2911441"/>
            <a:ext cx="3505201" cy="3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53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13A96DB-8EA4-FEE4-BCA8-30AE76F8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994" y="3226402"/>
            <a:ext cx="3565979" cy="1164401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softEdge rad="0"/>
          </a:effectLst>
        </p:spPr>
      </p:pic>
      <p:pic>
        <p:nvPicPr>
          <p:cNvPr id="15" name="Image 1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4549385-BA43-7752-3B12-EE3D3ECA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0" y="2955063"/>
            <a:ext cx="3276600" cy="1905000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D13F72A-7569-A3BD-8B6A-9284D9D2CAEC}"/>
              </a:ext>
            </a:extLst>
          </p:cNvPr>
          <p:cNvSpPr txBox="1"/>
          <p:nvPr/>
        </p:nvSpPr>
        <p:spPr>
          <a:xfrm>
            <a:off x="1707881" y="1677061"/>
            <a:ext cx="671800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8. Répartition des fans de la page par sexe (en pourcentage) </a:t>
            </a:r>
          </a:p>
        </p:txBody>
      </p:sp>
      <p:pic>
        <p:nvPicPr>
          <p:cNvPr id="3" name="Image 2" descr="Une image contenant Police, Graphique, texte, calligraphie&#10;&#10;Description générée automatiquement">
            <a:extLst>
              <a:ext uri="{FF2B5EF4-FFF2-40B4-BE49-F238E27FC236}">
                <a16:creationId xmlns:a16="http://schemas.microsoft.com/office/drawing/2014/main" id="{78904984-0C61-B72B-A7FE-A299B5DD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585" y="2819148"/>
            <a:ext cx="2410933" cy="3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20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Police, nombre, capture d’écran&#10;&#10;Description générée automatiquement">
            <a:extLst>
              <a:ext uri="{FF2B5EF4-FFF2-40B4-BE49-F238E27FC236}">
                <a16:creationId xmlns:a16="http://schemas.microsoft.com/office/drawing/2014/main" id="{036EA697-495E-D3B3-A4D2-95168CE1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27" y="1827125"/>
            <a:ext cx="6857945" cy="3350185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228649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5CEB6EB-F252-ABEF-4CF1-E07A63B9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23" y="1479579"/>
            <a:ext cx="9156554" cy="443619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Image 4" descr="Une image contenant Police, texte, capture d’écran, logo&#10;&#10;Description générée automatiquement">
            <a:extLst>
              <a:ext uri="{FF2B5EF4-FFF2-40B4-BE49-F238E27FC236}">
                <a16:creationId xmlns:a16="http://schemas.microsoft.com/office/drawing/2014/main" id="{0DD76963-40A3-BC1A-4AA3-DA24CB22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394" y="3362498"/>
            <a:ext cx="2048423" cy="70537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733093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10F2F58-48F5-5113-C010-BB13270B764A}"/>
              </a:ext>
            </a:extLst>
          </p:cNvPr>
          <p:cNvSpPr txBox="1"/>
          <p:nvPr/>
        </p:nvSpPr>
        <p:spPr>
          <a:xfrm>
            <a:off x="1473121" y="1521726"/>
            <a:ext cx="5778469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9. Disposons-nous du même nombre de jours </a:t>
            </a:r>
          </a:p>
          <a:p>
            <a:r>
              <a:rPr lang="fr-FR" sz="2000" b="1" dirty="0"/>
              <a:t>pour tous les sexes et tranches d’âge ?</a:t>
            </a:r>
          </a:p>
        </p:txBody>
      </p:sp>
      <p:pic>
        <p:nvPicPr>
          <p:cNvPr id="8" name="Image 7" descr="Une image contenant texte, nombre, menu, capture d’écran&#10;&#10;Description générée automatiquement">
            <a:extLst>
              <a:ext uri="{FF2B5EF4-FFF2-40B4-BE49-F238E27FC236}">
                <a16:creationId xmlns:a16="http://schemas.microsoft.com/office/drawing/2014/main" id="{4FAA9CF2-A654-32A8-46BB-92FF694B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670" y="1677429"/>
            <a:ext cx="2017048" cy="4330478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0" name="Image 9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7ADA3E8B-548E-AD8D-E9F4-A5D3EA20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165" y="2941922"/>
            <a:ext cx="4116380" cy="1726224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2D0ECB2-53A9-DDD1-7832-288A4B5C4555}"/>
              </a:ext>
            </a:extLst>
          </p:cNvPr>
          <p:cNvSpPr txBox="1"/>
          <p:nvPr/>
        </p:nvSpPr>
        <p:spPr>
          <a:xfrm>
            <a:off x="5701085" y="1859441"/>
            <a:ext cx="59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Oui</a:t>
            </a:r>
          </a:p>
        </p:txBody>
      </p:sp>
    </p:spTree>
    <p:extLst>
      <p:ext uri="{BB962C8B-B14F-4D97-AF65-F5344CB8AC3E}">
        <p14:creationId xmlns:p14="http://schemas.microsoft.com/office/powerpoint/2010/main" val="114625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D4214BE4-E822-8FAC-7A82-B9C0013B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000" y="2331930"/>
            <a:ext cx="3210503" cy="2881476"/>
          </a:xfrm>
          <a:prstGeom prst="rect">
            <a:avLst/>
          </a:prstGeom>
          <a:solidFill>
            <a:schemeClr val="accent2"/>
          </a:solidFill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841F176-8471-9D1A-055B-B6CB69D4F253}"/>
              </a:ext>
            </a:extLst>
          </p:cNvPr>
          <p:cNvSpPr txBox="1"/>
          <p:nvPr/>
        </p:nvSpPr>
        <p:spPr>
          <a:xfrm>
            <a:off x="2153345" y="2261609"/>
            <a:ext cx="2996792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70C0"/>
                </a:solidFill>
              </a:rPr>
              <a:t>4 colonnes créées dans </a:t>
            </a:r>
          </a:p>
          <a:p>
            <a:r>
              <a:rPr lang="fr-FR" sz="2000" b="1" dirty="0">
                <a:solidFill>
                  <a:srgbClr val="0070C0"/>
                </a:solidFill>
              </a:rPr>
              <a:t>la table FacebookInsights pour répondre aux questions temporelles </a:t>
            </a:r>
          </a:p>
        </p:txBody>
      </p:sp>
      <p:sp>
        <p:nvSpPr>
          <p:cNvPr id="2" name="Flèche vers la droite 1">
            <a:extLst>
              <a:ext uri="{FF2B5EF4-FFF2-40B4-BE49-F238E27FC236}">
                <a16:creationId xmlns:a16="http://schemas.microsoft.com/office/drawing/2014/main" id="{9E167D3D-1DC9-C06C-095C-08EE655AB9AD}"/>
              </a:ext>
            </a:extLst>
          </p:cNvPr>
          <p:cNvSpPr/>
          <p:nvPr/>
        </p:nvSpPr>
        <p:spPr>
          <a:xfrm>
            <a:off x="6012793" y="2382208"/>
            <a:ext cx="445274" cy="28756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EACE3A-F04B-E3D9-8FAD-30CE0B8A4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04" y="1537853"/>
            <a:ext cx="2919869" cy="35496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Image 7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86BA4058-8ED5-A6AA-FA2E-57B5F9C27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04" y="4188229"/>
            <a:ext cx="5149164" cy="90867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F1ECD818-785C-96A5-DCDF-A66516A599D9}"/>
              </a:ext>
            </a:extLst>
          </p:cNvPr>
          <p:cNvSpPr/>
          <p:nvPr/>
        </p:nvSpPr>
        <p:spPr>
          <a:xfrm>
            <a:off x="6838999" y="2261609"/>
            <a:ext cx="3210503" cy="375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853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6E321D3-812E-8EA8-26FD-4A6C27ED753F}"/>
              </a:ext>
            </a:extLst>
          </p:cNvPr>
          <p:cNvSpPr txBox="1"/>
          <p:nvPr/>
        </p:nvSpPr>
        <p:spPr>
          <a:xfrm>
            <a:off x="1447800" y="1643743"/>
            <a:ext cx="314805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Création des tranches horaires</a:t>
            </a:r>
          </a:p>
        </p:txBody>
      </p:sp>
      <p:pic>
        <p:nvPicPr>
          <p:cNvPr id="6" name="Image 5" descr="Une image contenant texte, capture d’écran, menu&#10;&#10;Description générée automatiquement">
            <a:extLst>
              <a:ext uri="{FF2B5EF4-FFF2-40B4-BE49-F238E27FC236}">
                <a16:creationId xmlns:a16="http://schemas.microsoft.com/office/drawing/2014/main" id="{7A383B0C-BD4B-6B55-BE8F-FAB29C49D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1" y="2297928"/>
            <a:ext cx="2971800" cy="3577988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" name="Image 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55AF9D0-DCBA-430C-E989-546E0B6B3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1" y="3059147"/>
            <a:ext cx="1964192" cy="2055550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B187CC1-9FDE-4026-EDFA-2C216177FBF4}"/>
              </a:ext>
            </a:extLst>
          </p:cNvPr>
          <p:cNvSpPr txBox="1"/>
          <p:nvPr/>
        </p:nvSpPr>
        <p:spPr>
          <a:xfrm>
            <a:off x="7219895" y="1643743"/>
            <a:ext cx="336329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Création des jours de la semaine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A58A6A-2B5F-755F-2090-2D0D8BCC1024}"/>
              </a:ext>
            </a:extLst>
          </p:cNvPr>
          <p:cNvSpPr txBox="1"/>
          <p:nvPr/>
        </p:nvSpPr>
        <p:spPr>
          <a:xfrm>
            <a:off x="5046428" y="3059147"/>
            <a:ext cx="1964192" cy="1754326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41275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La fonction strftime formate les dates et permet de trouver le jour de la semaine en format numérique</a:t>
            </a:r>
          </a:p>
        </p:txBody>
      </p:sp>
      <p:sp>
        <p:nvSpPr>
          <p:cNvPr id="8" name="Flèche vers le bas 7">
            <a:extLst>
              <a:ext uri="{FF2B5EF4-FFF2-40B4-BE49-F238E27FC236}">
                <a16:creationId xmlns:a16="http://schemas.microsoft.com/office/drawing/2014/main" id="{C4466700-51BF-8717-7277-A8A39828B8BD}"/>
              </a:ext>
            </a:extLst>
          </p:cNvPr>
          <p:cNvSpPr/>
          <p:nvPr/>
        </p:nvSpPr>
        <p:spPr>
          <a:xfrm>
            <a:off x="8647208" y="2292990"/>
            <a:ext cx="313911" cy="508883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83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41EF2DF-9750-C5CC-AF13-5CE0F1DB0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91" y="3048272"/>
            <a:ext cx="5067300" cy="1905000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0B01236D-0308-7CBE-CF1E-37239763C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039" y="3048272"/>
            <a:ext cx="3302000" cy="2425700"/>
          </a:xfrm>
          <a:prstGeom prst="rect">
            <a:avLst/>
          </a:prstGeom>
          <a:ln w="25400">
            <a:solidFill>
              <a:srgbClr val="0070C0"/>
            </a:solidFill>
          </a:ln>
          <a:effectLst>
            <a:softEdge rad="0"/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B10C2A2-98F3-4779-8706-602A3303ACFB}"/>
              </a:ext>
            </a:extLst>
          </p:cNvPr>
          <p:cNvSpPr txBox="1"/>
          <p:nvPr/>
        </p:nvSpPr>
        <p:spPr>
          <a:xfrm>
            <a:off x="1468115" y="2103027"/>
            <a:ext cx="8524484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10. Répartition du taux d’engagement des posts selon les jours de la semaine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F66E59-B367-1832-7E9E-A0F040747B2D}"/>
              </a:ext>
            </a:extLst>
          </p:cNvPr>
          <p:cNvSpPr txBox="1"/>
          <p:nvPr/>
        </p:nvSpPr>
        <p:spPr>
          <a:xfrm>
            <a:off x="1468115" y="1548980"/>
            <a:ext cx="318120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Engagement dans le temps</a:t>
            </a:r>
          </a:p>
        </p:txBody>
      </p:sp>
    </p:spTree>
    <p:extLst>
      <p:ext uri="{BB962C8B-B14F-4D97-AF65-F5344CB8AC3E}">
        <p14:creationId xmlns:p14="http://schemas.microsoft.com/office/powerpoint/2010/main" val="98559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E962B37B-104E-3822-AF70-37803C0A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77" y="2719295"/>
            <a:ext cx="5067300" cy="2032000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5" name="Image 4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33AE4E6E-EFF0-EB39-8336-14671669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582" y="3125695"/>
            <a:ext cx="3289300" cy="609600"/>
          </a:xfrm>
          <a:prstGeom prst="rect">
            <a:avLst/>
          </a:prstGeom>
          <a:ln w="25400">
            <a:solidFill>
              <a:srgbClr val="0070C0"/>
            </a:solidFill>
          </a:ln>
          <a:effectLst>
            <a:softEdge rad="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3178FC-CBB2-C7EA-828B-E0AD18B72388}"/>
              </a:ext>
            </a:extLst>
          </p:cNvPr>
          <p:cNvSpPr txBox="1"/>
          <p:nvPr/>
        </p:nvSpPr>
        <p:spPr>
          <a:xfrm>
            <a:off x="1497377" y="1722498"/>
            <a:ext cx="640152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11. Le meilleur jour de la semaine pour publier des posts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6F303B-3C4E-64B6-B7A8-E090359F1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35" y="2559250"/>
            <a:ext cx="3858394" cy="3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49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ED7F6A-436C-E6A4-370E-5D9CA41D8808}"/>
              </a:ext>
            </a:extLst>
          </p:cNvPr>
          <p:cNvSpPr txBox="1"/>
          <p:nvPr/>
        </p:nvSpPr>
        <p:spPr>
          <a:xfrm>
            <a:off x="1409515" y="1511341"/>
            <a:ext cx="854551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12. Répartition du taux d’engagement des posts selon les heures de la journée</a:t>
            </a:r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7F1DF54-F6B1-8BD0-4507-D03C63BB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30" y="3166223"/>
            <a:ext cx="5317288" cy="1718250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Image 5" descr="Une image contenant texte, capture d’écran, nombre, menu&#10;&#10;Description générée automatiquement">
            <a:extLst>
              <a:ext uri="{FF2B5EF4-FFF2-40B4-BE49-F238E27FC236}">
                <a16:creationId xmlns:a16="http://schemas.microsoft.com/office/drawing/2014/main" id="{1E0F0950-3FFB-A264-9788-465CA9BA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708" y="2135881"/>
            <a:ext cx="2514122" cy="3940165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D1D9E97-70B4-D033-9E16-13817400B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834" y="2196355"/>
            <a:ext cx="3417207" cy="3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00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20F5FD0-D010-BC54-247E-000B2F1A7790}"/>
              </a:ext>
            </a:extLst>
          </p:cNvPr>
          <p:cNvSpPr txBox="1"/>
          <p:nvPr/>
        </p:nvSpPr>
        <p:spPr>
          <a:xfrm>
            <a:off x="1572592" y="1544162"/>
            <a:ext cx="618217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13. Meilleure heure de la journée pour publier des posts</a:t>
            </a:r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1AD0007C-F375-AC0A-6A9F-84697A1F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25" y="2400300"/>
            <a:ext cx="5842000" cy="2057400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Image 5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5DC342A0-0E3E-36E3-A852-B1B28437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5" y="4913728"/>
            <a:ext cx="3848100" cy="6096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77603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EEEB2432-5641-C7FD-A11D-9DAAAB2F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205" y="1551470"/>
            <a:ext cx="7251590" cy="4607404"/>
          </a:xfrm>
          <a:prstGeom prst="rect">
            <a:avLst/>
          </a:prstGeom>
          <a:effectLst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4232689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Site web, Page web&#10;&#10;Description générée automatiquement">
            <a:extLst>
              <a:ext uri="{FF2B5EF4-FFF2-40B4-BE49-F238E27FC236}">
                <a16:creationId xmlns:a16="http://schemas.microsoft.com/office/drawing/2014/main" id="{D786B617-24A5-6622-8F48-2118954F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1589314"/>
            <a:ext cx="6323782" cy="4506686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7712773-7B15-6C23-9C5D-635E6A63DF50}"/>
              </a:ext>
            </a:extLst>
          </p:cNvPr>
          <p:cNvSpPr txBox="1"/>
          <p:nvPr/>
        </p:nvSpPr>
        <p:spPr>
          <a:xfrm>
            <a:off x="8786191" y="1518700"/>
            <a:ext cx="476734" cy="369332"/>
          </a:xfrm>
          <a:prstGeom prst="rect">
            <a:avLst/>
          </a:prstGeom>
          <a:solidFill>
            <a:schemeClr val="bg1"/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394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D9D60AF-30AF-0A1D-ABFF-A6942D36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62" y="1379350"/>
            <a:ext cx="8808274" cy="4738245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4" name="Image 3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73D00461-CBAA-0441-DE91-12DD15630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786744"/>
            <a:ext cx="3787075" cy="54684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D8B7D14-48A7-8EED-99BC-0D05A0275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81" y="5051079"/>
            <a:ext cx="4889655" cy="4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9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7436612-5971-FC4E-2E00-BC084EBC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76" y="2671640"/>
            <a:ext cx="7309068" cy="3498573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2" name="Image 1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FCB2DB8C-05BE-F5B5-A379-6BA88C71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02" y="1550505"/>
            <a:ext cx="7071816" cy="1200648"/>
          </a:xfrm>
          <a:prstGeom prst="rect">
            <a:avLst/>
          </a:prstGeom>
          <a:ln w="381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pic>
        <p:nvPicPr>
          <p:cNvPr id="8" name="Image 7" descr="Une image contenant Police, texte, capture d’écran, logo&#10;&#10;Description générée automatiquement">
            <a:extLst>
              <a:ext uri="{FF2B5EF4-FFF2-40B4-BE49-F238E27FC236}">
                <a16:creationId xmlns:a16="http://schemas.microsoft.com/office/drawing/2014/main" id="{74DD7C4E-60E2-279F-3B5B-31FE8BE8C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910" y="3000227"/>
            <a:ext cx="1474352" cy="50769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2954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70E04212-C350-E0C4-99DE-41A1A01A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41" y="1773372"/>
            <a:ext cx="7439718" cy="4012527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913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947FB1F-2F71-FDFA-7008-D729A23F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617219"/>
            <a:ext cx="9985071" cy="5616603"/>
          </a:xfrm>
          <a:prstGeom prst="rect">
            <a:avLst/>
          </a:prstGeom>
        </p:spPr>
      </p:pic>
      <p:pic>
        <p:nvPicPr>
          <p:cNvPr id="5" name="Image 4" descr="Une image contenant texte, Police, capture d’écran, algèbre&#10;&#10;Description générée automatiquement">
            <a:extLst>
              <a:ext uri="{FF2B5EF4-FFF2-40B4-BE49-F238E27FC236}">
                <a16:creationId xmlns:a16="http://schemas.microsoft.com/office/drawing/2014/main" id="{431D84F0-2773-6077-8312-845B2B6C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42" y="4717856"/>
            <a:ext cx="2874342" cy="1201527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74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2C0ED618-3041-2E93-B9F3-1F5B00111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58" y="1479275"/>
            <a:ext cx="5686684" cy="4704059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7000"/>
          </a:effectLst>
        </p:spPr>
      </p:pic>
      <p:pic>
        <p:nvPicPr>
          <p:cNvPr id="4" name="Image 3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BC018515-4E68-F435-9482-59A89322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355" y="5125314"/>
            <a:ext cx="2568271" cy="7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rose, Magenta, Police&#10;&#10;Description générée automatiquement">
            <a:extLst>
              <a:ext uri="{FF2B5EF4-FFF2-40B4-BE49-F238E27FC236}">
                <a16:creationId xmlns:a16="http://schemas.microsoft.com/office/drawing/2014/main" id="{D6ACF002-AAE8-1DDD-41DA-2A579C42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79" y="4088388"/>
            <a:ext cx="8009860" cy="1091490"/>
          </a:xfrm>
          <a:prstGeom prst="rect">
            <a:avLst/>
          </a:prstGeom>
        </p:spPr>
      </p:pic>
      <p:pic>
        <p:nvPicPr>
          <p:cNvPr id="5" name="Image 4" descr="Une image contenant texte, carte de visite, rose, Police&#10;&#10;Description générée automatiquement">
            <a:extLst>
              <a:ext uri="{FF2B5EF4-FFF2-40B4-BE49-F238E27FC236}">
                <a16:creationId xmlns:a16="http://schemas.microsoft.com/office/drawing/2014/main" id="{9C8FBB40-7C39-EB69-B40E-1C77A5982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78" y="2649024"/>
            <a:ext cx="8009859" cy="11094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7793FEF-715F-4CEB-149E-6763FF61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847" y="1678122"/>
            <a:ext cx="4149157" cy="44621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71748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algèbre&#10;&#10;Description générée automatiquement">
            <a:extLst>
              <a:ext uri="{FF2B5EF4-FFF2-40B4-BE49-F238E27FC236}">
                <a16:creationId xmlns:a16="http://schemas.microsoft.com/office/drawing/2014/main" id="{55381E89-AA9A-7961-13F5-C619C570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167" y="3353804"/>
            <a:ext cx="5911665" cy="1990065"/>
          </a:xfrm>
          <a:prstGeom prst="rect">
            <a:avLst/>
          </a:prstGeom>
          <a:ln w="12700"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" name="Image 1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B8E2D69C-13F6-1992-19E0-1E0970BE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90" y="1581570"/>
            <a:ext cx="4838620" cy="1352461"/>
          </a:xfrm>
          <a:prstGeom prst="rect">
            <a:avLst/>
          </a:prstGeom>
          <a:solidFill>
            <a:schemeClr val="accent2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702224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BC1B41A-C42E-C75C-2667-26102810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94" y="1908372"/>
            <a:ext cx="7772400" cy="1708741"/>
          </a:xfrm>
          <a:prstGeom prst="rect">
            <a:avLst/>
          </a:prstGeom>
        </p:spPr>
      </p:pic>
      <p:pic>
        <p:nvPicPr>
          <p:cNvPr id="6" name="Image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AAB1086-43CE-A374-AA4D-C449E7F7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994" y="4255803"/>
            <a:ext cx="7772400" cy="15327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D868A57-3882-C5CF-D58A-167C0C085EB3}"/>
              </a:ext>
            </a:extLst>
          </p:cNvPr>
          <p:cNvSpPr txBox="1"/>
          <p:nvPr/>
        </p:nvSpPr>
        <p:spPr>
          <a:xfrm>
            <a:off x="1896994" y="1373583"/>
            <a:ext cx="301691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Préparation des données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846FD6-6098-2144-FD5A-F053CDBB26AD}"/>
              </a:ext>
            </a:extLst>
          </p:cNvPr>
          <p:cNvSpPr txBox="1"/>
          <p:nvPr/>
        </p:nvSpPr>
        <p:spPr>
          <a:xfrm>
            <a:off x="1896994" y="3751792"/>
            <a:ext cx="269886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Préparation des dates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3C59911-AF6D-3C62-72E1-24A6803F2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59274"/>
            <a:ext cx="3479909" cy="19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51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EC7F7D4-DCF6-F047-B909-5AFAFAB53396}">
  <we:reference id="wa200005566" version="3.0.0.3" store="fr-F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980</TotalTime>
  <Words>250</Words>
  <Application>Microsoft Macintosh PowerPoint</Application>
  <PresentationFormat>Grand écran</PresentationFormat>
  <Paragraphs>26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Aptos</vt:lpstr>
      <vt:lpstr>Arial</vt:lpstr>
      <vt:lpstr>Garamond</vt:lpstr>
      <vt:lpstr>Organique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465</cp:revision>
  <dcterms:created xsi:type="dcterms:W3CDTF">2025-07-22T13:08:09Z</dcterms:created>
  <dcterms:modified xsi:type="dcterms:W3CDTF">2025-07-28T12:17:46Z</dcterms:modified>
</cp:coreProperties>
</file>